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340" r:id="rId3"/>
    <p:sldId id="490" r:id="rId4"/>
    <p:sldId id="402" r:id="rId5"/>
    <p:sldId id="492" r:id="rId6"/>
    <p:sldId id="493" r:id="rId7"/>
    <p:sldId id="497" r:id="rId8"/>
    <p:sldId id="498" r:id="rId9"/>
    <p:sldId id="494" r:id="rId10"/>
    <p:sldId id="499" r:id="rId11"/>
    <p:sldId id="500" r:id="rId12"/>
    <p:sldId id="501" r:id="rId13"/>
    <p:sldId id="502" r:id="rId14"/>
    <p:sldId id="503" r:id="rId15"/>
    <p:sldId id="505" r:id="rId16"/>
    <p:sldId id="504" r:id="rId17"/>
    <p:sldId id="506" r:id="rId18"/>
    <p:sldId id="507" r:id="rId19"/>
    <p:sldId id="438" r:id="rId20"/>
    <p:sldId id="439" r:id="rId21"/>
    <p:sldId id="440" r:id="rId22"/>
    <p:sldId id="437" r:id="rId23"/>
    <p:sldId id="476" r:id="rId24"/>
    <p:sldId id="491" r:id="rId25"/>
    <p:sldId id="445" r:id="rId26"/>
    <p:sldId id="447" r:id="rId27"/>
    <p:sldId id="479" r:id="rId28"/>
    <p:sldId id="448" r:id="rId29"/>
    <p:sldId id="449" r:id="rId30"/>
    <p:sldId id="450" r:id="rId31"/>
    <p:sldId id="452" r:id="rId32"/>
    <p:sldId id="463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stin Rough" initials="J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38" autoAdjust="0"/>
    <p:restoredTop sz="92960" autoAdjust="0"/>
  </p:normalViewPr>
  <p:slideViewPr>
    <p:cSldViewPr snapToGrid="0" snapToObjects="1">
      <p:cViewPr varScale="1">
        <p:scale>
          <a:sx n="81" d="100"/>
          <a:sy n="81" d="100"/>
        </p:scale>
        <p:origin x="140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708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7F1CD-B64E-0342-8772-0D25ED2F76FD}" type="datetimeFigureOut">
              <a:rPr lang="en-US" smtClean="0"/>
              <a:t>29-Jun-18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9863A-5C4F-3341-B7C0-44BA1E1873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7352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9409A-9556-FD4B-AB47-80B89DD456D0}" type="datetimeFigureOut">
              <a:rPr lang="en-US" smtClean="0"/>
              <a:t>29-Jun-18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B5189-4E92-A94E-9680-9CCB240BB5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302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9870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4708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811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8105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0260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0323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2816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249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4679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6367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7074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377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5654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0463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909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9618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9304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B5189-4E92-A94E-9680-9CCB240BB557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2228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371600" y="3886200"/>
            <a:ext cx="6400800" cy="1752600"/>
          </a:xfrm>
          <a:prstGeom prst="roundRect">
            <a:avLst>
              <a:gd name="adj" fmla="val 719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ounded Rectangle 7"/>
          <p:cNvSpPr/>
          <p:nvPr/>
        </p:nvSpPr>
        <p:spPr>
          <a:xfrm>
            <a:off x="685800" y="2130424"/>
            <a:ext cx="7772400" cy="1470025"/>
          </a:xfrm>
          <a:prstGeom prst="roundRect">
            <a:avLst>
              <a:gd name="adj" fmla="val 12411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AU" dirty="0"/>
          </a:p>
        </p:txBody>
      </p:sp>
      <p:sp>
        <p:nvSpPr>
          <p:cNvPr id="6" name="Rounded Rectangle 5"/>
          <p:cNvSpPr/>
          <p:nvPr userDrawn="1"/>
        </p:nvSpPr>
        <p:spPr>
          <a:xfrm>
            <a:off x="1371600" y="3886200"/>
            <a:ext cx="6400800" cy="1752600"/>
          </a:xfrm>
          <a:prstGeom prst="roundRect">
            <a:avLst>
              <a:gd name="adj" fmla="val 719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ounded Rectangle 6"/>
          <p:cNvSpPr/>
          <p:nvPr userDrawn="1"/>
        </p:nvSpPr>
        <p:spPr>
          <a:xfrm>
            <a:off x="685800" y="2130424"/>
            <a:ext cx="7772400" cy="1470025"/>
          </a:xfrm>
          <a:prstGeom prst="roundRect">
            <a:avLst>
              <a:gd name="adj" fmla="val 12411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115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10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3596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940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039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0557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457200" y="1600199"/>
            <a:ext cx="8229600" cy="4525963"/>
          </a:xfrm>
          <a:prstGeom prst="roundRect">
            <a:avLst>
              <a:gd name="adj" fmla="val 381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AU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457201" y="6356349"/>
            <a:ext cx="2133600" cy="365125"/>
          </a:xfrm>
          <a:prstGeom prst="roundRect">
            <a:avLst>
              <a:gd name="adj" fmla="val 45882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ounded Rectangle 10"/>
          <p:cNvSpPr/>
          <p:nvPr userDrawn="1"/>
        </p:nvSpPr>
        <p:spPr>
          <a:xfrm>
            <a:off x="6553200" y="6356349"/>
            <a:ext cx="2133600" cy="365125"/>
          </a:xfrm>
          <a:prstGeom prst="roundRect">
            <a:avLst>
              <a:gd name="adj" fmla="val 45882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ounded Rectangle 11"/>
          <p:cNvSpPr/>
          <p:nvPr userDrawn="1"/>
        </p:nvSpPr>
        <p:spPr>
          <a:xfrm>
            <a:off x="3124200" y="6356350"/>
            <a:ext cx="2895600" cy="365125"/>
          </a:xfrm>
          <a:prstGeom prst="roundRect">
            <a:avLst>
              <a:gd name="adj" fmla="val 45882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ounded Rectangle 6"/>
          <p:cNvSpPr/>
          <p:nvPr userDrawn="1"/>
        </p:nvSpPr>
        <p:spPr>
          <a:xfrm>
            <a:off x="457200" y="274638"/>
            <a:ext cx="8229600" cy="1143000"/>
          </a:xfrm>
          <a:prstGeom prst="roundRect">
            <a:avLst>
              <a:gd name="adj" fmla="val 1327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Click to edit Master title style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2058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722313" y="4406899"/>
            <a:ext cx="7772400" cy="1362075"/>
          </a:xfrm>
          <a:prstGeom prst="roundRect">
            <a:avLst>
              <a:gd name="adj" fmla="val 1014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ctr" anchorCtr="0"/>
          <a:lstStyle>
            <a:lvl1pPr algn="ctr">
              <a:defRPr sz="4000" b="1" cap="none"/>
            </a:lvl1pPr>
          </a:lstStyle>
          <a:p>
            <a:r>
              <a:rPr lang="en-AU" dirty="0" smtClean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272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57200" y="1600199"/>
            <a:ext cx="8229600" cy="4525963"/>
          </a:xfrm>
          <a:prstGeom prst="roundRect">
            <a:avLst>
              <a:gd name="adj" fmla="val 381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 dirty="0"/>
          </a:p>
        </p:txBody>
      </p:sp>
      <p:sp>
        <p:nvSpPr>
          <p:cNvPr id="11" name="Rounded Rectangle 10"/>
          <p:cNvSpPr/>
          <p:nvPr/>
        </p:nvSpPr>
        <p:spPr>
          <a:xfrm>
            <a:off x="8319612" y="6356349"/>
            <a:ext cx="367187" cy="36512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ounded Rectangle 11"/>
          <p:cNvSpPr/>
          <p:nvPr/>
        </p:nvSpPr>
        <p:spPr>
          <a:xfrm>
            <a:off x="5259475" y="6356350"/>
            <a:ext cx="2895600" cy="365125"/>
          </a:xfrm>
          <a:prstGeom prst="roundRect">
            <a:avLst>
              <a:gd name="adj" fmla="val 45882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ounded Rectangle 6"/>
          <p:cNvSpPr/>
          <p:nvPr/>
        </p:nvSpPr>
        <p:spPr>
          <a:xfrm>
            <a:off x="457200" y="274638"/>
            <a:ext cx="8229600" cy="1143000"/>
          </a:xfrm>
          <a:prstGeom prst="roundRect">
            <a:avLst>
              <a:gd name="adj" fmla="val 1327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9475" y="6356350"/>
            <a:ext cx="2895600" cy="365125"/>
          </a:xfrm>
        </p:spPr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9613" y="6356350"/>
            <a:ext cx="367187" cy="365125"/>
          </a:xfrm>
        </p:spPr>
        <p:txBody>
          <a:bodyPr/>
          <a:lstStyle/>
          <a:p>
            <a:fld id="{DE0A4249-7CEA-DC43-BBD2-27EF023E5D3D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2058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NO 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57200" y="1600199"/>
            <a:ext cx="8229600" cy="4525963"/>
          </a:xfrm>
          <a:prstGeom prst="roundRect">
            <a:avLst>
              <a:gd name="adj" fmla="val 381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 sz="1800"/>
            </a:lvl5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 dirty="0"/>
          </a:p>
        </p:txBody>
      </p:sp>
      <p:sp>
        <p:nvSpPr>
          <p:cNvPr id="11" name="Rounded Rectangle 10"/>
          <p:cNvSpPr/>
          <p:nvPr/>
        </p:nvSpPr>
        <p:spPr>
          <a:xfrm>
            <a:off x="8319612" y="6356349"/>
            <a:ext cx="367187" cy="36512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ounded Rectangle 11"/>
          <p:cNvSpPr/>
          <p:nvPr/>
        </p:nvSpPr>
        <p:spPr>
          <a:xfrm>
            <a:off x="5259475" y="6356350"/>
            <a:ext cx="2895600" cy="365125"/>
          </a:xfrm>
          <a:prstGeom prst="roundRect">
            <a:avLst>
              <a:gd name="adj" fmla="val 45882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ounded Rectangle 6"/>
          <p:cNvSpPr/>
          <p:nvPr/>
        </p:nvSpPr>
        <p:spPr>
          <a:xfrm>
            <a:off x="457200" y="274638"/>
            <a:ext cx="8229600" cy="1143000"/>
          </a:xfrm>
          <a:prstGeom prst="roundRect">
            <a:avLst>
              <a:gd name="adj" fmla="val 1327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9475" y="6356350"/>
            <a:ext cx="2895600" cy="365125"/>
          </a:xfrm>
        </p:spPr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9613" y="6356350"/>
            <a:ext cx="367187" cy="365125"/>
          </a:xfrm>
        </p:spPr>
        <p:txBody>
          <a:bodyPr/>
          <a:lstStyle/>
          <a:p>
            <a:fld id="{DE0A4249-7CEA-DC43-BBD2-27EF023E5D3D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4373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722313" y="4406899"/>
            <a:ext cx="7772400" cy="1362075"/>
          </a:xfrm>
          <a:prstGeom prst="roundRect">
            <a:avLst>
              <a:gd name="adj" fmla="val 1014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ctr" anchorCtr="0"/>
          <a:lstStyle>
            <a:lvl1pPr algn="ctr">
              <a:defRPr sz="4000" b="1" cap="none"/>
            </a:lvl1pPr>
          </a:lstStyle>
          <a:p>
            <a:r>
              <a:rPr lang="en-AU" smtClean="0"/>
              <a:t>Click to edit Master title style</a:t>
            </a:r>
            <a:endParaRPr lang="en-AU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722313" y="4406899"/>
            <a:ext cx="7772400" cy="1362075"/>
          </a:xfrm>
          <a:prstGeom prst="roundRect">
            <a:avLst>
              <a:gd name="adj" fmla="val 1014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2721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Header 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722313" y="4406899"/>
            <a:ext cx="7772400" cy="1362075"/>
          </a:xfrm>
          <a:prstGeom prst="roundRect">
            <a:avLst>
              <a:gd name="adj" fmla="val 1014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ctr" anchorCtr="0"/>
          <a:lstStyle>
            <a:lvl1pPr algn="ctr">
              <a:defRPr sz="4000" b="1" cap="none"/>
            </a:lvl1pPr>
          </a:lstStyle>
          <a:p>
            <a:r>
              <a:rPr lang="en-AU" smtClean="0"/>
              <a:t>Click to edit Master title style</a:t>
            </a:r>
            <a:endParaRPr lang="en-AU" dirty="0"/>
          </a:p>
        </p:txBody>
      </p:sp>
      <p:pic>
        <p:nvPicPr>
          <p:cNvPr id="4" name="Picture 3" descr="Textbook-Cover-Fa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53" y="759207"/>
            <a:ext cx="5763437" cy="364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6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722313" y="4406899"/>
            <a:ext cx="7772400" cy="1362075"/>
          </a:xfrm>
          <a:prstGeom prst="roundRect">
            <a:avLst>
              <a:gd name="adj" fmla="val 1014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ctr" anchorCtr="0"/>
          <a:lstStyle>
            <a:lvl1pPr algn="ctr">
              <a:defRPr sz="4000" b="1" cap="none"/>
            </a:lvl1pPr>
          </a:lstStyle>
          <a:p>
            <a:r>
              <a:rPr lang="en-AU" smtClean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441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457200" y="274638"/>
            <a:ext cx="8229600" cy="1143000"/>
          </a:xfrm>
          <a:prstGeom prst="roundRect">
            <a:avLst>
              <a:gd name="adj" fmla="val 1327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ounded Rectangle 16"/>
          <p:cNvSpPr/>
          <p:nvPr/>
        </p:nvSpPr>
        <p:spPr>
          <a:xfrm>
            <a:off x="457200" y="1600199"/>
            <a:ext cx="4038600" cy="4525963"/>
          </a:xfrm>
          <a:prstGeom prst="roundRect">
            <a:avLst>
              <a:gd name="adj" fmla="val 3913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ounded Rectangle 17"/>
          <p:cNvSpPr/>
          <p:nvPr/>
        </p:nvSpPr>
        <p:spPr>
          <a:xfrm>
            <a:off x="4648200" y="1600200"/>
            <a:ext cx="4038600" cy="4525963"/>
          </a:xfrm>
          <a:prstGeom prst="roundRect">
            <a:avLst>
              <a:gd name="adj" fmla="val 3913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19" name="Rounded Rectangle 18"/>
          <p:cNvSpPr/>
          <p:nvPr/>
        </p:nvSpPr>
        <p:spPr>
          <a:xfrm>
            <a:off x="8319612" y="6356349"/>
            <a:ext cx="367187" cy="365125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ounded Rectangle 19"/>
          <p:cNvSpPr/>
          <p:nvPr/>
        </p:nvSpPr>
        <p:spPr>
          <a:xfrm>
            <a:off x="5259475" y="6356350"/>
            <a:ext cx="2895600" cy="365125"/>
          </a:xfrm>
          <a:prstGeom prst="roundRect">
            <a:avLst>
              <a:gd name="adj" fmla="val 45882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9475" y="6356350"/>
            <a:ext cx="2895600" cy="365125"/>
          </a:xfrm>
        </p:spPr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9613" y="6356350"/>
            <a:ext cx="367187" cy="365125"/>
          </a:xfrm>
        </p:spPr>
        <p:txBody>
          <a:bodyPr/>
          <a:lstStyle/>
          <a:p>
            <a:fld id="{DE0A4249-7CEA-DC43-BBD2-27EF023E5D3D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3289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568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6957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E0A4249-7CEA-DC43-BBD2-27EF023E5D3D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952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51" r:id="rId16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jpg"/><Relationship Id="rId5" Type="http://schemas.openxmlformats.org/officeDocument/2006/relationships/image" Target="../media/image10.emf"/><Relationship Id="rId4" Type="http://schemas.openxmlformats.org/officeDocument/2006/relationships/package" Target="../embeddings/Microsoft_Visio_Drawing.vsdx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Visio_Drawing1.vsd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Visio_Drawing2.vsdx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Visio_Drawing3.vsd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Visio_Drawing4.vsd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Visio_Drawing5.vsdx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Visio_Drawing6.vsd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Visio_Drawing7.vsdx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SIT113</a:t>
            </a:r>
            <a:br>
              <a:rPr lang="en-AU" dirty="0" smtClean="0"/>
            </a:br>
            <a:r>
              <a:rPr lang="en-AU" dirty="0" smtClean="0"/>
              <a:t>Cloud Computing and Virtualisation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2800" dirty="0" smtClean="0"/>
              <a:t>Week 5, Class 1</a:t>
            </a:r>
          </a:p>
          <a:p>
            <a:r>
              <a:rPr lang="en-AU" sz="2800" dirty="0" smtClean="0"/>
              <a:t>Networking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04910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Star Topology</a:t>
            </a:r>
            <a:endParaRPr lang="en-US" b="1" u="sng" dirty="0"/>
          </a:p>
          <a:p>
            <a:pPr lvl="1"/>
            <a:r>
              <a:rPr lang="en-AU" sz="2800" dirty="0"/>
              <a:t>Devices are connected to a </a:t>
            </a:r>
            <a:r>
              <a:rPr lang="en-AU" sz="2800" u="sng" dirty="0"/>
              <a:t>central point</a:t>
            </a:r>
          </a:p>
          <a:p>
            <a:pPr marL="457200" lvl="1" indent="0">
              <a:buNone/>
            </a:pP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AU" dirty="0"/>
              <a:t>Computer networks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10</a:t>
            </a:fld>
            <a:endParaRPr lang="en-AU"/>
          </a:p>
        </p:txBody>
      </p:sp>
      <p:pic>
        <p:nvPicPr>
          <p:cNvPr id="6" name="Picture 2" descr="C:\Users\me\Desktop\Vinny_IM\_Art_JPG\CH09\F09-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0109" y="2614900"/>
            <a:ext cx="3823781" cy="3421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870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Bus </a:t>
            </a:r>
            <a:r>
              <a:rPr lang="en-US" b="1" u="sng" dirty="0"/>
              <a:t>Topology</a:t>
            </a:r>
          </a:p>
          <a:p>
            <a:pPr lvl="1"/>
            <a:r>
              <a:rPr lang="en-AU" sz="2800" dirty="0"/>
              <a:t>Devices are connected to the </a:t>
            </a:r>
            <a:r>
              <a:rPr lang="en-AU" sz="2800" u="sng" dirty="0"/>
              <a:t>same cable</a:t>
            </a:r>
            <a:r>
              <a:rPr lang="en-AU" sz="2800" dirty="0"/>
              <a:t>, </a:t>
            </a:r>
            <a:r>
              <a:rPr lang="en-AU" sz="2800" dirty="0" smtClean="0"/>
              <a:t/>
            </a:r>
            <a:br>
              <a:rPr lang="en-AU" sz="2800" dirty="0" smtClean="0"/>
            </a:br>
            <a:r>
              <a:rPr lang="en-AU" sz="2800" dirty="0" smtClean="0"/>
              <a:t>often </a:t>
            </a:r>
            <a:r>
              <a:rPr lang="en-AU" sz="2800" dirty="0"/>
              <a:t>called “the bus” or “the backbone.”</a:t>
            </a:r>
            <a:endParaRPr lang="en-AU" sz="2800" u="sng" dirty="0"/>
          </a:p>
          <a:p>
            <a:pPr marL="457200" lvl="1" indent="0">
              <a:buNone/>
            </a:pP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AU" dirty="0"/>
              <a:t>Computer networks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11</a:t>
            </a:fld>
            <a:endParaRPr lang="en-AU"/>
          </a:p>
        </p:txBody>
      </p:sp>
      <p:pic>
        <p:nvPicPr>
          <p:cNvPr id="7" name="Picture 2" descr="C:\Users\me\Desktop\Vinny_IM\_Art_JPG\CH09\F09-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4765" y="3026674"/>
            <a:ext cx="3777415" cy="2985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3675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Ring </a:t>
            </a:r>
            <a:r>
              <a:rPr lang="en-US" b="1" u="sng" dirty="0"/>
              <a:t>Topology</a:t>
            </a:r>
          </a:p>
          <a:p>
            <a:pPr lvl="1"/>
            <a:r>
              <a:rPr lang="en-AU" sz="2800" dirty="0"/>
              <a:t>Devices are connected in a </a:t>
            </a:r>
            <a:r>
              <a:rPr lang="en-AU" sz="2800" u="sng" dirty="0"/>
              <a:t>closed loop</a:t>
            </a:r>
          </a:p>
          <a:p>
            <a:pPr lvl="1"/>
            <a:r>
              <a:rPr lang="en-AU" sz="2800" dirty="0"/>
              <a:t>Each device is connected to </a:t>
            </a:r>
            <a:r>
              <a:rPr lang="en-AU" sz="2800" u="sng" dirty="0"/>
              <a:t>two other devices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AU" dirty="0"/>
              <a:t>Computer networks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12</a:t>
            </a:fld>
            <a:endParaRPr lang="en-AU"/>
          </a:p>
        </p:txBody>
      </p:sp>
      <p:pic>
        <p:nvPicPr>
          <p:cNvPr id="8" name="Picture 2" descr="C:\Users\me\Desktop\Vinny_IM\_Art_JPG\CH09\F09-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3149" y="3207858"/>
            <a:ext cx="2571345" cy="278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64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Mixed </a:t>
            </a:r>
            <a:r>
              <a:rPr lang="en-US" b="1" u="sng" dirty="0"/>
              <a:t>(Hybrid) Topology</a:t>
            </a:r>
          </a:p>
          <a:p>
            <a:pPr lvl="1"/>
            <a:r>
              <a:rPr lang="en-AU" sz="2800" dirty="0"/>
              <a:t>Large networks using </a:t>
            </a:r>
            <a:r>
              <a:rPr lang="en-AU" sz="2800" u="sng" dirty="0"/>
              <a:t>more than one</a:t>
            </a:r>
            <a:r>
              <a:rPr lang="en-AU" sz="2800" dirty="0"/>
              <a:t> topology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AU" dirty="0"/>
              <a:t>Computer networks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13</a:t>
            </a:fld>
            <a:endParaRPr lang="en-AU"/>
          </a:p>
        </p:txBody>
      </p:sp>
      <p:pic>
        <p:nvPicPr>
          <p:cNvPr id="7" name="Picture 2" descr="C:\Users\me\Desktop\Vinny_IM\_Art_JPG\CH09\F09-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6153" y="2720708"/>
            <a:ext cx="5991963" cy="3290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614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	</a:t>
            </a:r>
            <a:r>
              <a:rPr lang="en-US" b="1" u="sng" dirty="0" smtClean="0"/>
              <a:t>Network Protocols</a:t>
            </a:r>
          </a:p>
          <a:p>
            <a:pPr lvl="1"/>
            <a:r>
              <a:rPr lang="en-US" sz="2800" dirty="0"/>
              <a:t>A protocol is an </a:t>
            </a:r>
            <a:r>
              <a:rPr lang="en-US" sz="2800" u="sng" dirty="0"/>
              <a:t>agreed-upon format</a:t>
            </a:r>
            <a:r>
              <a:rPr lang="en-US" sz="2800" dirty="0"/>
              <a:t> to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transmit </a:t>
            </a:r>
            <a:r>
              <a:rPr lang="en-US" sz="2800" dirty="0"/>
              <a:t>data between systems. </a:t>
            </a:r>
          </a:p>
          <a:p>
            <a:pPr lvl="1"/>
            <a:r>
              <a:rPr lang="en-US" sz="2800" dirty="0"/>
              <a:t>A protocol defines a number of parameters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such </a:t>
            </a:r>
            <a:r>
              <a:rPr lang="en-US" sz="2800" dirty="0"/>
              <a:t>as:</a:t>
            </a:r>
          </a:p>
          <a:p>
            <a:pPr lvl="2"/>
            <a:r>
              <a:rPr lang="en-US" sz="2800" dirty="0"/>
              <a:t>the data </a:t>
            </a:r>
            <a:r>
              <a:rPr lang="en-US" sz="2800" u="sng" dirty="0"/>
              <a:t>compression method</a:t>
            </a:r>
          </a:p>
          <a:p>
            <a:pPr lvl="2"/>
            <a:r>
              <a:rPr lang="en-US" sz="2800" dirty="0"/>
              <a:t>the type of </a:t>
            </a:r>
            <a:r>
              <a:rPr lang="en-US" sz="2800" u="sng" dirty="0"/>
              <a:t>error checking</a:t>
            </a:r>
            <a:r>
              <a:rPr lang="en-US" sz="2800" dirty="0"/>
              <a:t> to use</a:t>
            </a:r>
          </a:p>
          <a:p>
            <a:pPr lvl="2"/>
            <a:r>
              <a:rPr lang="en-US" sz="2800" dirty="0"/>
              <a:t>mechanisms to </a:t>
            </a:r>
            <a:r>
              <a:rPr lang="en-US" sz="2800" u="sng" dirty="0"/>
              <a:t>signal</a:t>
            </a:r>
            <a:r>
              <a:rPr lang="en-US" sz="2800" dirty="0"/>
              <a:t> when systems have finished receiving or transmitting data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AU" dirty="0"/>
              <a:t>Computer networks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753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	</a:t>
            </a:r>
            <a:r>
              <a:rPr lang="en-US" b="1" u="sng" dirty="0" smtClean="0"/>
              <a:t>Network Protocols (Common)</a:t>
            </a:r>
          </a:p>
          <a:p>
            <a:pPr lvl="1"/>
            <a:r>
              <a:rPr lang="en-US" sz="2800" dirty="0"/>
              <a:t>Ethernet</a:t>
            </a:r>
            <a:r>
              <a:rPr lang="en-US" sz="2800" dirty="0" smtClean="0"/>
              <a:t>: most </a:t>
            </a:r>
            <a:r>
              <a:rPr lang="en-US" sz="2800" dirty="0"/>
              <a:t>widely implemented LAN protocol</a:t>
            </a:r>
          </a:p>
          <a:p>
            <a:pPr lvl="1"/>
            <a:r>
              <a:rPr lang="en-US" sz="2800" dirty="0"/>
              <a:t>Internet Protocols (IP): </a:t>
            </a:r>
          </a:p>
          <a:p>
            <a:pPr marL="1276350" lvl="2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400" dirty="0"/>
              <a:t> </a:t>
            </a:r>
          </a:p>
          <a:p>
            <a:pPr marL="1276350" lvl="2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400" dirty="0"/>
              <a:t> </a:t>
            </a:r>
          </a:p>
          <a:p>
            <a:pPr marL="1276350" lvl="2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400" dirty="0"/>
              <a:t> </a:t>
            </a:r>
          </a:p>
          <a:p>
            <a:pPr marL="1276350" lvl="2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400" dirty="0"/>
              <a:t> </a:t>
            </a:r>
          </a:p>
          <a:p>
            <a:pPr marL="1276350" lvl="2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en-US" sz="2400" dirty="0" smtClean="0"/>
              <a:t> </a:t>
            </a:r>
          </a:p>
          <a:p>
            <a:pPr marL="1276350" lvl="2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400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AU" dirty="0"/>
              <a:t>Computer networks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15</a:t>
            </a:fld>
            <a:endParaRPr lang="en-AU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50979" y="3122577"/>
            <a:ext cx="5097293" cy="27020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5600" marR="0" indent="-355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ordyLight" pitchFamily="2" charset="0"/>
              <a:buChar char="•"/>
              <a:tabLst/>
              <a:defRPr sz="3200" kern="1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19138" marR="0" indent="-357188" algn="l" defTabSz="914400" rtl="0" eaLnBrk="1" fontAlgn="auto" latinLnBrk="0" hangingPunct="1">
              <a:lnSpc>
                <a:spcPts val="336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3200" kern="1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2pPr>
            <a:lvl3pPr marL="1074738" marR="0" indent="-357188" algn="l" defTabSz="914400" rtl="0" eaLnBrk="1" fontAlgn="auto" latinLnBrk="0" hangingPunct="1">
              <a:lnSpc>
                <a:spcPts val="288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ordyLight" pitchFamily="2" charset="0"/>
              <a:buChar char="•"/>
              <a:tabLst/>
              <a:defRPr sz="3200" kern="1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3pPr>
            <a:lvl4pPr marL="1438275" marR="0" indent="-365125" algn="l" defTabSz="914400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3200" kern="1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4pPr>
            <a:lvl5pPr marL="1793875" marR="0" indent="-355600" algn="l" defTabSz="914400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ordyLight" pitchFamily="2" charset="0"/>
              <a:buChar char="•"/>
              <a:tabLst/>
              <a:defRPr sz="3200" kern="1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defTabSz="45720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2400" dirty="0">
                <a:solidFill>
                  <a:schemeClr val="tx1"/>
                </a:solidFill>
              </a:rPr>
              <a:t>Hypertext Transfer Protocol (HTTP)</a:t>
            </a:r>
          </a:p>
          <a:p>
            <a:pPr marL="0" lvl="2" indent="0" defTabSz="45720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Email (SMTP)</a:t>
            </a:r>
            <a:endParaRPr lang="en-US" sz="2400" dirty="0">
              <a:solidFill>
                <a:schemeClr val="tx1"/>
              </a:solidFill>
            </a:endParaRPr>
          </a:p>
          <a:p>
            <a:pPr marL="0" lvl="2" indent="0" defTabSz="45720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Network </a:t>
            </a:r>
            <a:r>
              <a:rPr lang="en-US" sz="2400" dirty="0">
                <a:solidFill>
                  <a:schemeClr val="tx1"/>
                </a:solidFill>
              </a:rPr>
              <a:t>Time Protocol (NTP)</a:t>
            </a:r>
          </a:p>
          <a:p>
            <a:pPr marL="0" lvl="2" indent="0" defTabSz="45720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+mn-lt"/>
              </a:rPr>
              <a:t>File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Transfer Protocol (</a:t>
            </a:r>
            <a:r>
              <a:rPr lang="en-US" sz="2400" dirty="0" smtClean="0">
                <a:solidFill>
                  <a:schemeClr val="tx1"/>
                </a:solidFill>
                <a:latin typeface="+mn-lt"/>
              </a:rPr>
              <a:t>FTP)</a:t>
            </a:r>
          </a:p>
          <a:p>
            <a:pPr marL="0" lvl="2" indent="0" defTabSz="45720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+mn-lt"/>
              </a:rPr>
              <a:t>Telnet</a:t>
            </a:r>
          </a:p>
          <a:p>
            <a:pPr marL="0" lvl="2" indent="0" defTabSz="45720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+mn-lt"/>
              </a:rPr>
              <a:t>Etc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363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OSI Model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16</a:t>
            </a:fld>
            <a:endParaRPr lang="en-AU"/>
          </a:p>
        </p:txBody>
      </p:sp>
      <p:pic>
        <p:nvPicPr>
          <p:cNvPr id="8" name="Picture 2" descr="C:\Users\me\Desktop\Vinny_IM\_Art_JPG\CH09\F09-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658" y="1616217"/>
            <a:ext cx="3673734" cy="481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869" y="1611163"/>
            <a:ext cx="4329870" cy="48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1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IP packet has 2 sections: </a:t>
            </a:r>
            <a:r>
              <a:rPr lang="en-US" b="1" u="sng" dirty="0"/>
              <a:t>header</a:t>
            </a:r>
            <a:r>
              <a:rPr lang="en-US" dirty="0"/>
              <a:t> and </a:t>
            </a:r>
            <a:r>
              <a:rPr lang="en-US" b="1" u="sng" dirty="0" smtClean="0"/>
              <a:t>data</a:t>
            </a:r>
            <a:endParaRPr lang="en-US" b="1" u="sn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Packet (datagram)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17</a:t>
            </a:fld>
            <a:endParaRPr lang="en-AU"/>
          </a:p>
        </p:txBody>
      </p:sp>
      <p:pic>
        <p:nvPicPr>
          <p:cNvPr id="6" name="Picture 2" descr="C:\Users\me\Desktop\Vinny_IM\_Art_JPG\CH09\F09-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070" y="2093065"/>
            <a:ext cx="8238730" cy="4350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5427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u="sng" dirty="0" smtClean="0"/>
              <a:t>Devices</a:t>
            </a:r>
            <a:r>
              <a:rPr lang="en-AU" dirty="0" smtClean="0"/>
              <a:t> for accessing the network, </a:t>
            </a:r>
            <a:br>
              <a:rPr lang="en-AU" dirty="0" smtClean="0"/>
            </a:br>
            <a:r>
              <a:rPr lang="en-AU" dirty="0" smtClean="0"/>
              <a:t>e.g., interface cards (NICs) </a:t>
            </a:r>
            <a:br>
              <a:rPr lang="en-AU" dirty="0" smtClean="0"/>
            </a:br>
            <a:r>
              <a:rPr lang="en-AU" dirty="0" smtClean="0"/>
              <a:t>in PCs/laptops/servers, </a:t>
            </a:r>
            <a:br>
              <a:rPr lang="en-AU" dirty="0" smtClean="0"/>
            </a:br>
            <a:r>
              <a:rPr lang="en-AU" dirty="0" smtClean="0"/>
              <a:t>tablets, phones, etc.</a:t>
            </a:r>
          </a:p>
          <a:p>
            <a:r>
              <a:rPr lang="en-AU" b="1" u="sng" dirty="0" smtClean="0"/>
              <a:t>Interconnection technologies</a:t>
            </a:r>
            <a:r>
              <a:rPr lang="en-AU" dirty="0" smtClean="0"/>
              <a:t>, </a:t>
            </a:r>
            <a:br>
              <a:rPr lang="en-AU" dirty="0" smtClean="0"/>
            </a:br>
            <a:r>
              <a:rPr lang="en-AU" dirty="0" smtClean="0"/>
              <a:t>e.g., Ethernet cabling (CAT 5/5e/6/etc.), </a:t>
            </a:r>
            <a:br>
              <a:rPr lang="en-AU" dirty="0" smtClean="0"/>
            </a:br>
            <a:r>
              <a:rPr lang="en-AU" dirty="0" smtClean="0"/>
              <a:t>fibre optic, DSL over telephone wire, </a:t>
            </a:r>
            <a:r>
              <a:rPr lang="en-AU" dirty="0" err="1" smtClean="0"/>
              <a:t>WiFi</a:t>
            </a:r>
            <a:r>
              <a:rPr lang="en-AU" dirty="0" smtClean="0"/>
              <a:t>, etc.</a:t>
            </a:r>
          </a:p>
          <a:p>
            <a:r>
              <a:rPr lang="en-AU" dirty="0"/>
              <a:t>A </a:t>
            </a:r>
            <a:r>
              <a:rPr lang="en-AU" b="1" u="sng" dirty="0" smtClean="0"/>
              <a:t>gateway</a:t>
            </a:r>
            <a:r>
              <a:rPr lang="en-AU" dirty="0"/>
              <a:t> </a:t>
            </a:r>
            <a:r>
              <a:rPr lang="en-AU" sz="2800" dirty="0" smtClean="0"/>
              <a:t>is </a:t>
            </a:r>
            <a:r>
              <a:rPr lang="en-AU" sz="2800" dirty="0"/>
              <a:t>a network </a:t>
            </a:r>
            <a:r>
              <a:rPr lang="en-AU" sz="2800" dirty="0" smtClean="0"/>
              <a:t>node </a:t>
            </a:r>
            <a:br>
              <a:rPr lang="en-AU" sz="2800" dirty="0" smtClean="0"/>
            </a:br>
            <a:r>
              <a:rPr lang="en-AU" sz="2800" dirty="0" smtClean="0"/>
              <a:t>that serves </a:t>
            </a:r>
            <a:r>
              <a:rPr lang="en-AU" sz="2800" dirty="0"/>
              <a:t>as an </a:t>
            </a:r>
            <a:r>
              <a:rPr lang="en-AU" sz="2800" b="1" u="sng" dirty="0"/>
              <a:t>access point to another </a:t>
            </a:r>
            <a:r>
              <a:rPr lang="en-AU" sz="2800" b="1" u="sng" dirty="0" smtClean="0"/>
              <a:t>network</a:t>
            </a:r>
            <a:endParaRPr lang="en-AU" sz="2800" b="1" u="sn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AU" dirty="0"/>
              <a:t>Computer networks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18</a:t>
            </a:fld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776" y="2098292"/>
            <a:ext cx="3214020" cy="14912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186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u="sng" dirty="0" smtClean="0"/>
              <a:t>Switches</a:t>
            </a:r>
            <a:r>
              <a:rPr lang="en-AU" dirty="0" smtClean="0"/>
              <a:t>: used to connect multiple network devices via cable forming a </a:t>
            </a:r>
            <a:r>
              <a:rPr lang="en-AU" u="sng" dirty="0" smtClean="0"/>
              <a:t>LAN</a:t>
            </a:r>
          </a:p>
          <a:p>
            <a:pPr lvl="1"/>
            <a:r>
              <a:rPr lang="en-AU" dirty="0" smtClean="0"/>
              <a:t>Most commonly IEEE802.3 Ethernet networks running at </a:t>
            </a:r>
            <a:r>
              <a:rPr lang="en-AU" u="sng" dirty="0" smtClean="0"/>
              <a:t>100Mbps, 1Gbps, 10Gbps, 40Gbps, and 100Gbps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Basic </a:t>
            </a:r>
            <a:r>
              <a:rPr lang="en-AU" dirty="0"/>
              <a:t>Concepts:</a:t>
            </a:r>
            <a:br>
              <a:rPr lang="en-AU" dirty="0"/>
            </a:br>
            <a:r>
              <a:rPr lang="en-AU" dirty="0" smtClean="0"/>
              <a:t>Main Network Devices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19</a:t>
            </a:fld>
            <a:endParaRPr lang="en-AU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905785"/>
              </p:ext>
            </p:extLst>
          </p:nvPr>
        </p:nvGraphicFramePr>
        <p:xfrm>
          <a:off x="4019374" y="3540869"/>
          <a:ext cx="4649366" cy="2601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0" name="Visio" r:id="rId4" imgW="5362679" imgH="3276600" progId="Visio.Drawing.15">
                  <p:embed/>
                </p:oleObj>
              </mc:Choice>
              <mc:Fallback>
                <p:oleObj name="Visio" r:id="rId4" imgW="5362679" imgH="32766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19374" y="3540869"/>
                        <a:ext cx="4649366" cy="2601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6" y="3881336"/>
            <a:ext cx="3377286" cy="129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2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800" dirty="0" smtClean="0"/>
              <a:t>Basic Concepts</a:t>
            </a:r>
          </a:p>
          <a:p>
            <a:pPr marL="342900" lvl="1" indent="-342900">
              <a:buFont typeface="Arial"/>
              <a:buChar char="•"/>
            </a:pPr>
            <a:r>
              <a:rPr lang="en-AU" sz="2800" dirty="0" smtClean="0"/>
              <a:t>Traffic Management</a:t>
            </a:r>
            <a:endParaRPr lang="en-AU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Outline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225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u="sng" dirty="0" err="1" smtClean="0"/>
              <a:t>WiFi</a:t>
            </a:r>
            <a:r>
              <a:rPr lang="en-AU" b="1" u="sng" dirty="0" smtClean="0"/>
              <a:t> Access Points</a:t>
            </a:r>
            <a:r>
              <a:rPr lang="en-AU" dirty="0" smtClean="0"/>
              <a:t>: used to connect multiple devices via wireless transmissions forming a LAN</a:t>
            </a:r>
          </a:p>
          <a:p>
            <a:pPr lvl="1"/>
            <a:r>
              <a:rPr lang="en-AU" sz="2800" dirty="0" smtClean="0"/>
              <a:t>Most commonly IEEE802.11 networks running at speeds of 54Mbps(802.11a/g), up to 600Mbps(802.11n), or up to </a:t>
            </a:r>
            <a:r>
              <a:rPr lang="en-AU" sz="2800" u="sng" dirty="0" smtClean="0"/>
              <a:t>6.93Gbps</a:t>
            </a:r>
            <a:r>
              <a:rPr lang="en-AU" sz="2800" dirty="0" smtClean="0"/>
              <a:t>(802.11ac)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AU" dirty="0"/>
              <a:t>Main Network Devices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20</a:t>
            </a:fld>
            <a:endParaRPr lang="en-AU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202205"/>
              </p:ext>
            </p:extLst>
          </p:nvPr>
        </p:nvGraphicFramePr>
        <p:xfrm>
          <a:off x="2575135" y="3865874"/>
          <a:ext cx="3993729" cy="2047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3" name="Visio" r:id="rId4" imgW="5610121" imgH="2876685" progId="Visio.Drawing.15">
                  <p:embed/>
                </p:oleObj>
              </mc:Choice>
              <mc:Fallback>
                <p:oleObj name="Visio" r:id="rId4" imgW="5610121" imgH="28766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75135" y="3865874"/>
                        <a:ext cx="3993729" cy="2047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690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u="sng" dirty="0" smtClean="0"/>
              <a:t>Routers</a:t>
            </a:r>
            <a:r>
              <a:rPr lang="en-AU" dirty="0" smtClean="0"/>
              <a:t>: used to connect multiple networks together forming a </a:t>
            </a:r>
            <a:r>
              <a:rPr lang="en-AU" u="sng" dirty="0" smtClean="0"/>
              <a:t>Wide Area Network</a:t>
            </a:r>
          </a:p>
          <a:p>
            <a:pPr lvl="1"/>
            <a:r>
              <a:rPr lang="en-AU" sz="2800" dirty="0" smtClean="0"/>
              <a:t>Many transmission mediums, technologies, speeds, etc.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AU" dirty="0"/>
              <a:t>Main Network Devices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21</a:t>
            </a:fld>
            <a:endParaRPr lang="en-AU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504955"/>
              </p:ext>
            </p:extLst>
          </p:nvPr>
        </p:nvGraphicFramePr>
        <p:xfrm>
          <a:off x="1627346" y="3504652"/>
          <a:ext cx="5847602" cy="2477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7" name="Visio" r:id="rId4" imgW="6295988" imgH="2667000" progId="Visio.Drawing.15">
                  <p:embed/>
                </p:oleObj>
              </mc:Choice>
              <mc:Fallback>
                <p:oleObj name="Visio" r:id="rId4" imgW="6295988" imgH="26670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7346" y="3504652"/>
                        <a:ext cx="5847602" cy="2477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435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AU" b="1" u="sng" dirty="0" smtClean="0"/>
              <a:t>Firewalls</a:t>
            </a:r>
            <a:r>
              <a:rPr lang="en-AU" dirty="0" smtClean="0"/>
              <a:t>: </a:t>
            </a:r>
            <a:br>
              <a:rPr lang="en-AU" dirty="0" smtClean="0"/>
            </a:br>
            <a:r>
              <a:rPr lang="en-AU" u="sng" dirty="0" smtClean="0"/>
              <a:t>filter network traffic</a:t>
            </a:r>
            <a:r>
              <a:rPr lang="en-AU" dirty="0" smtClean="0"/>
              <a:t> on protocol information or even the content of data sent over the network</a:t>
            </a:r>
          </a:p>
          <a:p>
            <a:r>
              <a:rPr lang="en-AU" b="1" u="sng" dirty="0" smtClean="0"/>
              <a:t>Intrusion detection/prevention systems</a:t>
            </a:r>
            <a:r>
              <a:rPr lang="en-AU" dirty="0" smtClean="0"/>
              <a:t>:</a:t>
            </a:r>
            <a:br>
              <a:rPr lang="en-AU" dirty="0" smtClean="0"/>
            </a:br>
            <a:r>
              <a:rPr lang="en-AU" u="sng" dirty="0" smtClean="0"/>
              <a:t>detect and take action</a:t>
            </a:r>
            <a:r>
              <a:rPr lang="en-AU" dirty="0" smtClean="0"/>
              <a:t> to prevent network attacks by recognising patterns in network traffic</a:t>
            </a:r>
          </a:p>
          <a:p>
            <a:r>
              <a:rPr lang="en-AU" b="1" u="sng" dirty="0" smtClean="0"/>
              <a:t>Load balancers</a:t>
            </a:r>
            <a:r>
              <a:rPr lang="en-AU" dirty="0" smtClean="0"/>
              <a:t>: </a:t>
            </a:r>
            <a:br>
              <a:rPr lang="en-AU" dirty="0" smtClean="0"/>
            </a:br>
            <a:r>
              <a:rPr lang="en-AU" u="sng" dirty="0" smtClean="0"/>
              <a:t>redirect traffic</a:t>
            </a:r>
            <a:r>
              <a:rPr lang="en-AU" dirty="0" smtClean="0"/>
              <a:t> to one of several servers to distribute load across multiple devices (forming a cluster)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Basic </a:t>
            </a:r>
            <a:r>
              <a:rPr lang="en-AU" dirty="0"/>
              <a:t>Concepts:</a:t>
            </a:r>
            <a:br>
              <a:rPr lang="en-AU" dirty="0"/>
            </a:br>
            <a:r>
              <a:rPr lang="en-AU" dirty="0" smtClean="0"/>
              <a:t>Specialist Devices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42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AU" b="1" u="sng" dirty="0" smtClean="0"/>
              <a:t>Transparent web browsing caches</a:t>
            </a:r>
          </a:p>
          <a:p>
            <a:r>
              <a:rPr lang="en-AU" dirty="0" smtClean="0"/>
              <a:t>Devices supporting </a:t>
            </a:r>
            <a:r>
              <a:rPr lang="en-AU" b="1" u="sng" dirty="0" smtClean="0"/>
              <a:t>VoIP</a:t>
            </a:r>
            <a:r>
              <a:rPr lang="en-AU" dirty="0" smtClean="0"/>
              <a:t>, video conferencing, etc.</a:t>
            </a:r>
          </a:p>
          <a:p>
            <a:r>
              <a:rPr lang="en-AU" dirty="0" smtClean="0"/>
              <a:t>And so on.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Basic </a:t>
            </a:r>
            <a:r>
              <a:rPr lang="en-AU" dirty="0"/>
              <a:t>Concepts:</a:t>
            </a:r>
            <a:br>
              <a:rPr lang="en-AU" dirty="0"/>
            </a:br>
            <a:r>
              <a:rPr lang="en-AU" dirty="0" smtClean="0"/>
              <a:t>Specialist Devices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068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en-AU" sz="2800" dirty="0" smtClean="0"/>
              <a:t>Increase </a:t>
            </a:r>
            <a:r>
              <a:rPr lang="en-AU" sz="2800" dirty="0"/>
              <a:t>Traffic Control</a:t>
            </a:r>
            <a:endParaRPr lang="en-AU" sz="28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AU" sz="2800" dirty="0"/>
              <a:t>Virtual </a:t>
            </a:r>
            <a:r>
              <a:rPr lang="en-AU" sz="2800" dirty="0" smtClean="0"/>
              <a:t>LANs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Traffic Management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279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u="sng" dirty="0" smtClean="0"/>
              <a:t>Use </a:t>
            </a:r>
            <a:r>
              <a:rPr lang="en-AU" b="1" u="sng" dirty="0"/>
              <a:t>multiple subnets</a:t>
            </a:r>
            <a:r>
              <a:rPr lang="en-AU" dirty="0"/>
              <a:t> </a:t>
            </a:r>
            <a:r>
              <a:rPr lang="en-AU" dirty="0" smtClean="0"/>
              <a:t>to increase control of traffic, e.g.,</a:t>
            </a:r>
          </a:p>
          <a:p>
            <a:pPr lvl="1"/>
            <a:r>
              <a:rPr lang="en-AU" sz="2800" b="1" u="sng" dirty="0" smtClean="0"/>
              <a:t>high priority</a:t>
            </a:r>
            <a:r>
              <a:rPr lang="en-AU" sz="2800" dirty="0" smtClean="0"/>
              <a:t> for some subnets</a:t>
            </a:r>
            <a:br>
              <a:rPr lang="en-AU" sz="2800" dirty="0" smtClean="0"/>
            </a:br>
            <a:r>
              <a:rPr lang="en-AU" sz="2800" dirty="0" smtClean="0"/>
              <a:t>(VoIP, video conferencing)</a:t>
            </a:r>
          </a:p>
          <a:p>
            <a:pPr lvl="1"/>
            <a:r>
              <a:rPr lang="en-AU" sz="2800" b="1" u="sng" dirty="0" smtClean="0"/>
              <a:t>additional protection</a:t>
            </a:r>
            <a:r>
              <a:rPr lang="en-AU" sz="2800" dirty="0"/>
              <a:t> for some subnets </a:t>
            </a:r>
            <a:r>
              <a:rPr lang="en-AU" sz="2800" dirty="0" smtClean="0"/>
              <a:t>(staff/student access)</a:t>
            </a:r>
          </a:p>
          <a:p>
            <a:r>
              <a:rPr lang="en-AU" dirty="0" smtClean="0"/>
              <a:t>This can be </a:t>
            </a:r>
            <a:r>
              <a:rPr lang="en-AU" b="1" u="sng" dirty="0" smtClean="0"/>
              <a:t>based on </a:t>
            </a:r>
            <a:r>
              <a:rPr lang="en-AU" b="1" u="sng" dirty="0"/>
              <a:t>simple network techniques</a:t>
            </a:r>
            <a:r>
              <a:rPr lang="en-AU" dirty="0"/>
              <a:t>, however, this </a:t>
            </a:r>
            <a:r>
              <a:rPr lang="en-AU" b="1" u="sng" dirty="0" smtClean="0"/>
              <a:t>requires </a:t>
            </a:r>
            <a:r>
              <a:rPr lang="en-AU" b="1" u="sng" dirty="0"/>
              <a:t>additional hardware</a:t>
            </a:r>
            <a:r>
              <a:rPr lang="en-AU" dirty="0"/>
              <a:t> which quickly becomes </a:t>
            </a:r>
            <a:r>
              <a:rPr lang="en-AU" b="1" u="sng" dirty="0" smtClean="0"/>
              <a:t>expensive</a:t>
            </a:r>
            <a:endParaRPr lang="en-AU" b="1" u="sn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Traffic Management:</a:t>
            </a:r>
            <a:br>
              <a:rPr lang="en-AU" dirty="0" smtClean="0"/>
            </a:br>
            <a:r>
              <a:rPr lang="en-AU" dirty="0" smtClean="0"/>
              <a:t>Increase Traffic Control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35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Apply the concept of Virtual </a:t>
            </a:r>
            <a:r>
              <a:rPr lang="en-AU" dirty="0"/>
              <a:t>LANs (VLANs) </a:t>
            </a:r>
            <a:r>
              <a:rPr lang="en-AU" dirty="0" smtClean="0"/>
              <a:t>to </a:t>
            </a:r>
            <a:r>
              <a:rPr lang="en-AU" b="1" u="sng" dirty="0" smtClean="0"/>
              <a:t>reduce the (above) additional </a:t>
            </a:r>
            <a:r>
              <a:rPr lang="en-AU" b="1" u="sng" dirty="0"/>
              <a:t>hardware and </a:t>
            </a:r>
            <a:r>
              <a:rPr lang="en-AU" b="1" u="sng" dirty="0" smtClean="0"/>
              <a:t>expense</a:t>
            </a:r>
            <a:endParaRPr lang="en-AU" b="1" u="sng" dirty="0"/>
          </a:p>
          <a:p>
            <a:endParaRPr lang="en-AU" dirty="0" smtClean="0"/>
          </a:p>
          <a:p>
            <a:r>
              <a:rPr lang="en-AU" dirty="0" smtClean="0"/>
              <a:t>A switch can be used for multiple networks</a:t>
            </a:r>
            <a:br>
              <a:rPr lang="en-AU" dirty="0" smtClean="0"/>
            </a:br>
            <a:r>
              <a:rPr lang="en-AU" dirty="0" smtClean="0"/>
              <a:t>(see example on the following pages)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Traffic </a:t>
            </a:r>
            <a:r>
              <a:rPr lang="en-AU" dirty="0"/>
              <a:t>Management:</a:t>
            </a:r>
            <a:br>
              <a:rPr lang="en-AU" dirty="0"/>
            </a:br>
            <a:r>
              <a:rPr lang="en-AU" dirty="0"/>
              <a:t>Virtual LANs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861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b="1" u="sng" dirty="0" smtClean="0"/>
              <a:t>Example</a:t>
            </a:r>
            <a:r>
              <a:rPr lang="en-AU" dirty="0" smtClean="0"/>
              <a:t>:</a:t>
            </a:r>
          </a:p>
          <a:p>
            <a:r>
              <a:rPr lang="en-AU" dirty="0" smtClean="0"/>
              <a:t>Consider the following 2 networks </a:t>
            </a:r>
            <a:br>
              <a:rPr lang="en-AU" dirty="0" smtClean="0"/>
            </a:br>
            <a:r>
              <a:rPr lang="en-AU" dirty="0" smtClean="0"/>
              <a:t>interconnected by 1 router</a:t>
            </a:r>
          </a:p>
          <a:p>
            <a:r>
              <a:rPr lang="en-AU" dirty="0" smtClean="0"/>
              <a:t>Can those </a:t>
            </a:r>
            <a:r>
              <a:rPr lang="en-AU" b="1" u="sng" dirty="0" smtClean="0"/>
              <a:t>2 switches be replaced by 1 switch</a:t>
            </a:r>
            <a:r>
              <a:rPr lang="en-AU" dirty="0" smtClean="0"/>
              <a:t>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Traffic </a:t>
            </a:r>
            <a:r>
              <a:rPr lang="en-AU" dirty="0"/>
              <a:t>Management:</a:t>
            </a:r>
            <a:br>
              <a:rPr lang="en-AU" dirty="0"/>
            </a:br>
            <a:r>
              <a:rPr lang="en-AU" dirty="0"/>
              <a:t>Virtual LANs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27</a:t>
            </a:fld>
            <a:endParaRPr lang="en-AU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040730" y="3581400"/>
          <a:ext cx="5061999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1" name="Visio" r:id="rId4" imgW="5705478" imgH="2533785" progId="Visio.Drawing.15">
                  <p:embed/>
                </p:oleObj>
              </mc:Choice>
              <mc:Fallback>
                <p:oleObj name="Visio" r:id="rId4" imgW="5705478" imgH="25337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40730" y="3581400"/>
                        <a:ext cx="5061999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577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A </a:t>
            </a:r>
            <a:r>
              <a:rPr lang="en-AU" b="1" u="sng" dirty="0" smtClean="0"/>
              <a:t>switch can manage VLANs</a:t>
            </a:r>
            <a:r>
              <a:rPr lang="en-AU" dirty="0" smtClean="0"/>
              <a:t> for multiple networks</a:t>
            </a:r>
          </a:p>
          <a:p>
            <a:r>
              <a:rPr lang="en-AU" dirty="0" smtClean="0"/>
              <a:t>For example, </a:t>
            </a:r>
            <a:r>
              <a:rPr lang="en-AU" b="1" u="sng" dirty="0" smtClean="0"/>
              <a:t>simple VLANs allow 2 networks to be interconnected by 1 switch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Traffic Management:</a:t>
            </a:r>
            <a:br>
              <a:rPr lang="en-AU" dirty="0"/>
            </a:br>
            <a:r>
              <a:rPr lang="en-AU" dirty="0"/>
              <a:t>Virtual LANs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28</a:t>
            </a:fld>
            <a:endParaRPr lang="en-AU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926785"/>
              </p:ext>
            </p:extLst>
          </p:nvPr>
        </p:nvGraphicFramePr>
        <p:xfrm>
          <a:off x="1877614" y="3582565"/>
          <a:ext cx="5380435" cy="251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8" name="Visio" r:id="rId4" imgW="6058001" imgH="2828857" progId="Visio.Drawing.15">
                  <p:embed/>
                </p:oleObj>
              </mc:Choice>
              <mc:Fallback>
                <p:oleObj name="Visio" r:id="rId4" imgW="6058001" imgH="28288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77614" y="3582565"/>
                        <a:ext cx="5380435" cy="2512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282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A </a:t>
            </a:r>
            <a:r>
              <a:rPr lang="en-AU" b="1" u="sng" dirty="0"/>
              <a:t>multilayer switch</a:t>
            </a:r>
            <a:r>
              <a:rPr lang="en-AU" dirty="0"/>
              <a:t> </a:t>
            </a:r>
            <a:r>
              <a:rPr lang="en-AU" dirty="0" smtClean="0"/>
              <a:t>is a </a:t>
            </a:r>
            <a:r>
              <a:rPr lang="en-AU" dirty="0"/>
              <a:t>switch 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that also </a:t>
            </a:r>
            <a:r>
              <a:rPr lang="en-AU" u="sng" dirty="0" smtClean="0"/>
              <a:t>includes </a:t>
            </a:r>
            <a:r>
              <a:rPr lang="en-AU" u="sng" dirty="0"/>
              <a:t>router </a:t>
            </a:r>
            <a:r>
              <a:rPr lang="en-AU" u="sng" dirty="0" smtClean="0"/>
              <a:t>functionality</a:t>
            </a:r>
            <a:r>
              <a:rPr lang="en-AU" dirty="0" smtClean="0"/>
              <a:t>.</a:t>
            </a:r>
            <a:endParaRPr lang="en-AU" dirty="0"/>
          </a:p>
          <a:p>
            <a:r>
              <a:rPr lang="en-AU" dirty="0" smtClean="0"/>
              <a:t>The (previous) </a:t>
            </a:r>
            <a:r>
              <a:rPr lang="en-AU" b="1" u="sng" dirty="0" smtClean="0"/>
              <a:t>router and switch</a:t>
            </a:r>
            <a:r>
              <a:rPr lang="en-AU" dirty="0" smtClean="0"/>
              <a:t> can be replaced by a </a:t>
            </a:r>
            <a:r>
              <a:rPr lang="en-AU" b="1" u="sng" dirty="0" smtClean="0"/>
              <a:t>multilayer switch</a:t>
            </a:r>
            <a:r>
              <a:rPr lang="en-AU" dirty="0" smtClean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Traffic Management:</a:t>
            </a:r>
            <a:br>
              <a:rPr lang="en-AU" dirty="0"/>
            </a:br>
            <a:r>
              <a:rPr lang="en-AU" dirty="0"/>
              <a:t>Virtual LANs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29</a:t>
            </a:fld>
            <a:endParaRPr lang="en-AU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941544"/>
              </p:ext>
            </p:extLst>
          </p:nvPr>
        </p:nvGraphicFramePr>
        <p:xfrm>
          <a:off x="1877614" y="4191672"/>
          <a:ext cx="5380435" cy="1903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" name="Visio" r:id="rId4" imgW="6058001" imgH="2143057" progId="Visio.Drawing.15">
                  <p:embed/>
                </p:oleObj>
              </mc:Choice>
              <mc:Fallback>
                <p:oleObj name="Visio" r:id="rId4" imgW="6058001" imgH="21430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77614" y="4191672"/>
                        <a:ext cx="5380435" cy="19034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763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en-AU" sz="2800" dirty="0"/>
              <a:t>Computer </a:t>
            </a:r>
            <a:r>
              <a:rPr lang="en-AU" sz="2800" dirty="0" smtClean="0"/>
              <a:t>Networks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sz="2800" dirty="0"/>
              <a:t>Main Network Devices</a:t>
            </a:r>
            <a:endParaRPr lang="en-AU" sz="28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AU" sz="2800" dirty="0"/>
              <a:t>Specialist </a:t>
            </a:r>
            <a:r>
              <a:rPr lang="en-AU" sz="2800" dirty="0" smtClean="0"/>
              <a:t>Devices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Basic Concepts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019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u="sng" dirty="0" smtClean="0"/>
              <a:t>Link aggregation</a:t>
            </a:r>
            <a:r>
              <a:rPr lang="en-AU" dirty="0" smtClean="0"/>
              <a:t> is combining network </a:t>
            </a:r>
            <a:r>
              <a:rPr lang="en-AU" dirty="0"/>
              <a:t>connections </a:t>
            </a:r>
            <a:r>
              <a:rPr lang="en-AU" dirty="0" smtClean="0"/>
              <a:t>to provide:</a:t>
            </a:r>
          </a:p>
          <a:p>
            <a:pPr lvl="1"/>
            <a:r>
              <a:rPr lang="en-AU" sz="2800" b="1" u="sng" dirty="0" smtClean="0"/>
              <a:t>more </a:t>
            </a:r>
            <a:r>
              <a:rPr lang="en-AU" sz="2800" b="1" u="sng" dirty="0"/>
              <a:t>bandwidth capacity</a:t>
            </a:r>
            <a:r>
              <a:rPr lang="en-AU" sz="2800" dirty="0"/>
              <a:t> </a:t>
            </a:r>
            <a:r>
              <a:rPr lang="en-AU" sz="2800" dirty="0" smtClean="0"/>
              <a:t>than one connection</a:t>
            </a:r>
          </a:p>
          <a:p>
            <a:pPr lvl="1"/>
            <a:r>
              <a:rPr lang="en-AU" sz="2800" b="1" u="sng" dirty="0" smtClean="0"/>
              <a:t>redundancy</a:t>
            </a:r>
            <a:endParaRPr lang="en-AU" sz="2800" b="1" u="sn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Traffic Management:</a:t>
            </a:r>
            <a:br>
              <a:rPr lang="en-AU" dirty="0"/>
            </a:br>
            <a:r>
              <a:rPr lang="en-AU" dirty="0"/>
              <a:t>Virtual LANs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30</a:t>
            </a:fld>
            <a:endParaRPr lang="en-AU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355860"/>
              </p:ext>
            </p:extLst>
          </p:nvPr>
        </p:nvGraphicFramePr>
        <p:xfrm>
          <a:off x="1877614" y="4191370"/>
          <a:ext cx="5380435" cy="1903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6" name="Visio" r:id="rId4" imgW="6058001" imgH="2104957" progId="Visio.Drawing.15">
                  <p:embed/>
                </p:oleObj>
              </mc:Choice>
              <mc:Fallback>
                <p:oleObj name="Visio" r:id="rId4" imgW="6058001" imgH="21049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77614" y="4191370"/>
                        <a:ext cx="5380435" cy="19034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029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Connections can also be configured </a:t>
            </a:r>
            <a:br>
              <a:rPr lang="en-AU" dirty="0" smtClean="0"/>
            </a:br>
            <a:r>
              <a:rPr lang="en-AU" dirty="0" smtClean="0"/>
              <a:t>to carry </a:t>
            </a:r>
            <a:r>
              <a:rPr lang="en-AU" b="1" u="sng" dirty="0" smtClean="0"/>
              <a:t>more than one VLAN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Traffic Management:</a:t>
            </a:r>
            <a:br>
              <a:rPr lang="en-AU" dirty="0"/>
            </a:br>
            <a:r>
              <a:rPr lang="en-AU" dirty="0"/>
              <a:t>Virtual LANs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31</a:t>
            </a:fld>
            <a:endParaRPr lang="en-AU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551710"/>
              </p:ext>
            </p:extLst>
          </p:nvPr>
        </p:nvGraphicFramePr>
        <p:xfrm>
          <a:off x="1977200" y="4191370"/>
          <a:ext cx="5280849" cy="1913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0" name="Visio" r:id="rId4" imgW="5915101" imgH="2143057" progId="Visio.Drawing.15">
                  <p:embed/>
                </p:oleObj>
              </mc:Choice>
              <mc:Fallback>
                <p:oleObj name="Visio" r:id="rId4" imgW="5915101" imgH="21430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7200" y="4191370"/>
                        <a:ext cx="5280849" cy="1913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425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Basic Concepts</a:t>
            </a:r>
          </a:p>
          <a:p>
            <a:pPr marL="342900" lvl="1" indent="-342900">
              <a:buFont typeface="Arial"/>
              <a:buChar char="•"/>
            </a:pPr>
            <a:r>
              <a:rPr lang="en-AU" sz="2800" dirty="0"/>
              <a:t>Traffic Management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Summary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291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Computer networks represent the means through which we </a:t>
            </a:r>
            <a:r>
              <a:rPr lang="en-AU" b="1" u="sng" dirty="0" smtClean="0"/>
              <a:t>interconnect computers</a:t>
            </a:r>
            <a:r>
              <a:rPr lang="en-AU" dirty="0" smtClean="0"/>
              <a:t> for the purpose of </a:t>
            </a:r>
            <a:r>
              <a:rPr lang="en-AU" b="1" u="sng" dirty="0" smtClean="0"/>
              <a:t>data interchange</a:t>
            </a:r>
          </a:p>
          <a:p>
            <a:r>
              <a:rPr lang="en-AU" dirty="0" smtClean="0"/>
              <a:t>Applications are then </a:t>
            </a:r>
            <a:r>
              <a:rPr lang="en-AU" b="1" u="sng" dirty="0" smtClean="0"/>
              <a:t>built on top</a:t>
            </a:r>
            <a:r>
              <a:rPr lang="en-AU" dirty="0" smtClean="0"/>
              <a:t> of this data interchange, </a:t>
            </a:r>
            <a:br>
              <a:rPr lang="en-AU" dirty="0" smtClean="0"/>
            </a:br>
            <a:r>
              <a:rPr lang="en-AU" dirty="0" smtClean="0"/>
              <a:t>e.g., email, web, storage, and so on.</a:t>
            </a:r>
          </a:p>
          <a:p>
            <a:r>
              <a:rPr lang="en-AU" dirty="0" smtClean="0"/>
              <a:t>A </a:t>
            </a:r>
            <a:r>
              <a:rPr lang="en-AU" b="1" u="sng" dirty="0" smtClean="0"/>
              <a:t>protocol</a:t>
            </a:r>
            <a:r>
              <a:rPr lang="en-AU" dirty="0" smtClean="0"/>
              <a:t> is needed for data interchange.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Basic </a:t>
            </a:r>
            <a:r>
              <a:rPr lang="en-AU" dirty="0"/>
              <a:t>Concepts:</a:t>
            </a:r>
            <a:br>
              <a:rPr lang="en-AU" dirty="0"/>
            </a:br>
            <a:r>
              <a:rPr lang="en-AU" dirty="0"/>
              <a:t>Computer networks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220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ヒラギノ角ゴ Pro W3" pitchFamily="-112" charset="-128"/>
              </a:rPr>
              <a:t>Networks are generally defined in terms of: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u="sng" dirty="0">
                <a:ea typeface="ヒラギノ角ゴ Pro W3" pitchFamily="-112" charset="-128"/>
              </a:rPr>
              <a:t>Architecture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u="sng" dirty="0">
                <a:ea typeface="ヒラギノ角ゴ Pro W3" pitchFamily="-112" charset="-128"/>
              </a:rPr>
              <a:t>Topology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u="sng" dirty="0">
                <a:ea typeface="ヒラギノ角ゴ Pro W3" pitchFamily="-112" charset="-128"/>
              </a:rPr>
              <a:t>Protocols</a:t>
            </a:r>
          </a:p>
          <a:p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AU" dirty="0"/>
              <a:t>Computer networks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9411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	</a:t>
            </a:r>
            <a:r>
              <a:rPr lang="en-US" b="1" u="sng" dirty="0" smtClean="0"/>
              <a:t>Network Architectures</a:t>
            </a:r>
          </a:p>
          <a:p>
            <a:pPr lvl="1"/>
            <a:r>
              <a:rPr lang="en-US" sz="2800" dirty="0" smtClean="0"/>
              <a:t>Local </a:t>
            </a:r>
            <a:r>
              <a:rPr lang="en-US" sz="2800" dirty="0"/>
              <a:t>Area Network (LAN):</a:t>
            </a:r>
          </a:p>
          <a:p>
            <a:pPr lvl="2"/>
            <a:r>
              <a:rPr lang="en-US" sz="2400" u="sng" dirty="0"/>
              <a:t>small</a:t>
            </a:r>
            <a:r>
              <a:rPr lang="en-US" sz="2400" dirty="0"/>
              <a:t> in size and geographic area</a:t>
            </a:r>
          </a:p>
          <a:p>
            <a:pPr lvl="2"/>
            <a:r>
              <a:rPr lang="en-US" sz="2400" dirty="0"/>
              <a:t>two or more </a:t>
            </a:r>
            <a:r>
              <a:rPr lang="en-US" sz="2400" u="sng" dirty="0"/>
              <a:t>connected</a:t>
            </a:r>
            <a:r>
              <a:rPr lang="en-US" sz="2400" b="1" u="sng" dirty="0"/>
              <a:t> </a:t>
            </a:r>
            <a:r>
              <a:rPr lang="en-US" sz="2400" u="sng" dirty="0"/>
              <a:t>devices</a:t>
            </a:r>
          </a:p>
          <a:p>
            <a:pPr lvl="1"/>
            <a:r>
              <a:rPr lang="en-US" sz="2800" dirty="0"/>
              <a:t>Wide Area Network (WAN):</a:t>
            </a:r>
          </a:p>
          <a:p>
            <a:pPr lvl="2"/>
            <a:r>
              <a:rPr lang="en-US" sz="2400" u="sng" dirty="0"/>
              <a:t>larger</a:t>
            </a:r>
            <a:r>
              <a:rPr lang="en-US" sz="2400" dirty="0"/>
              <a:t> in size and geographic area</a:t>
            </a:r>
          </a:p>
          <a:p>
            <a:pPr lvl="2"/>
            <a:r>
              <a:rPr lang="en-US" sz="2400" dirty="0"/>
              <a:t>two or more </a:t>
            </a:r>
            <a:r>
              <a:rPr lang="en-US" sz="2400" u="sng" dirty="0"/>
              <a:t>connected systems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in </a:t>
            </a:r>
            <a:r>
              <a:rPr lang="en-US" sz="2400" dirty="0"/>
              <a:t>geographically separated areas </a:t>
            </a:r>
          </a:p>
          <a:p>
            <a:pPr lvl="2"/>
            <a:r>
              <a:rPr lang="en-US" sz="2400" u="sng" dirty="0"/>
              <a:t>variety of methods </a:t>
            </a:r>
            <a:r>
              <a:rPr lang="en-US" sz="2400" dirty="0"/>
              <a:t>to connect these </a:t>
            </a:r>
            <a:r>
              <a:rPr lang="en-US" sz="2400" dirty="0" smtClean="0"/>
              <a:t>systems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AU" dirty="0"/>
              <a:t>Computer networks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548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	</a:t>
            </a:r>
            <a:r>
              <a:rPr lang="en-US" b="1" u="sng" dirty="0" smtClean="0"/>
              <a:t>Network Architectures</a:t>
            </a:r>
          </a:p>
          <a:p>
            <a:pPr lvl="1"/>
            <a:r>
              <a:rPr lang="en-US" sz="2800" dirty="0"/>
              <a:t>Campus Area Network (CAN):</a:t>
            </a:r>
          </a:p>
          <a:p>
            <a:pPr lvl="2"/>
            <a:r>
              <a:rPr lang="en-US" sz="2800" dirty="0"/>
              <a:t>two or more </a:t>
            </a:r>
            <a:r>
              <a:rPr lang="en-US" sz="2400" u="sng" dirty="0"/>
              <a:t>connected buildings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AU" dirty="0"/>
              <a:t>Computer networks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157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	</a:t>
            </a:r>
            <a:r>
              <a:rPr lang="en-US" b="1" u="sng" dirty="0" smtClean="0"/>
              <a:t>Network Architectures</a:t>
            </a:r>
          </a:p>
          <a:p>
            <a:pPr lvl="1"/>
            <a:r>
              <a:rPr lang="en-US" sz="2800" dirty="0"/>
              <a:t>Intranet:</a:t>
            </a:r>
          </a:p>
          <a:p>
            <a:pPr lvl="2"/>
            <a:r>
              <a:rPr lang="en-US" sz="2400" dirty="0"/>
              <a:t>A “private” network</a:t>
            </a:r>
          </a:p>
          <a:p>
            <a:pPr lvl="2"/>
            <a:r>
              <a:rPr lang="en-US" sz="2400" dirty="0"/>
              <a:t>accessible only to </a:t>
            </a:r>
            <a:r>
              <a:rPr lang="en-US" sz="2400" b="1" u="sng" dirty="0"/>
              <a:t>authorized users</a:t>
            </a:r>
          </a:p>
          <a:p>
            <a:pPr lvl="2"/>
            <a:endParaRPr lang="en-US" sz="2400" dirty="0"/>
          </a:p>
          <a:p>
            <a:pPr lvl="1"/>
            <a:r>
              <a:rPr lang="en-US" sz="2800" dirty="0"/>
              <a:t>Internet:</a:t>
            </a:r>
          </a:p>
          <a:p>
            <a:pPr lvl="2"/>
            <a:r>
              <a:rPr lang="en-US" sz="2400" dirty="0"/>
              <a:t>“The global network” </a:t>
            </a:r>
          </a:p>
          <a:p>
            <a:pPr lvl="2"/>
            <a:r>
              <a:rPr lang="en-US" sz="2400" b="1" u="sng" dirty="0"/>
              <a:t>millions</a:t>
            </a:r>
            <a:r>
              <a:rPr lang="en-US" sz="2400" dirty="0"/>
              <a:t> of connected systems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AU" dirty="0"/>
              <a:t>Computer networks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287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	</a:t>
            </a:r>
            <a:r>
              <a:rPr lang="en-US" b="1" u="sng" dirty="0" smtClean="0"/>
              <a:t>Network Topology</a:t>
            </a:r>
            <a:endParaRPr lang="en-US" b="1" u="sng" dirty="0"/>
          </a:p>
          <a:p>
            <a:pPr lvl="1"/>
            <a:r>
              <a:rPr lang="en-US" sz="2800" dirty="0" smtClean="0"/>
              <a:t>The </a:t>
            </a:r>
            <a:r>
              <a:rPr lang="en-US" sz="2800" dirty="0"/>
              <a:t>physically or logically </a:t>
            </a:r>
            <a:r>
              <a:rPr lang="en-US" sz="2800" u="sng" dirty="0"/>
              <a:t>arrangement</a:t>
            </a:r>
          </a:p>
          <a:p>
            <a:pPr lvl="1"/>
            <a:r>
              <a:rPr lang="en-US" sz="2800" dirty="0" smtClean="0"/>
              <a:t>Main </a:t>
            </a:r>
            <a:r>
              <a:rPr lang="en-US" sz="2800" dirty="0"/>
              <a:t>classes of network </a:t>
            </a:r>
            <a:r>
              <a:rPr lang="en-US" sz="2800" dirty="0" smtClean="0"/>
              <a:t>topologies:</a:t>
            </a:r>
            <a:endParaRPr lang="en-US" sz="2800" dirty="0"/>
          </a:p>
          <a:p>
            <a:pPr lvl="2"/>
            <a:r>
              <a:rPr lang="en-US" sz="2400" u="sng" dirty="0"/>
              <a:t>star</a:t>
            </a:r>
          </a:p>
          <a:p>
            <a:pPr lvl="2"/>
            <a:r>
              <a:rPr lang="en-US" sz="2400" u="sng" dirty="0"/>
              <a:t>ring</a:t>
            </a:r>
          </a:p>
          <a:p>
            <a:pPr lvl="2"/>
            <a:r>
              <a:rPr lang="en-US" sz="2400" u="sng" dirty="0"/>
              <a:t>bus</a:t>
            </a:r>
          </a:p>
          <a:p>
            <a:pPr lvl="2"/>
            <a:r>
              <a:rPr lang="en-US" sz="2400" u="sng" dirty="0" smtClean="0"/>
              <a:t>mixed</a:t>
            </a:r>
            <a:endParaRPr lang="en-US" sz="2400" dirty="0"/>
          </a:p>
          <a:p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Basic Concepts:</a:t>
            </a:r>
            <a:br>
              <a:rPr lang="en-AU" dirty="0"/>
            </a:br>
            <a:r>
              <a:rPr lang="en-AU" dirty="0"/>
              <a:t>Computer networks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SIT113 Week 5, Class 1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4249-7CEA-DC43-BBD2-27EF023E5D3D}" type="slidenum">
              <a:rPr lang="en-AU" smtClean="0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375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oud Computing Unit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 Computing Unit.thmx</Template>
  <TotalTime>33491</TotalTime>
  <Words>695</Words>
  <Application>Microsoft Office PowerPoint</Application>
  <PresentationFormat>On-screen Show (4:3)</PresentationFormat>
  <Paragraphs>220</Paragraphs>
  <Slides>32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WordyLight</vt:lpstr>
      <vt:lpstr>ヒラギノ角ゴ Pro W3</vt:lpstr>
      <vt:lpstr>Cloud Computing Unit</vt:lpstr>
      <vt:lpstr>Visio</vt:lpstr>
      <vt:lpstr>SIT113 Cloud Computing and Virtualisation</vt:lpstr>
      <vt:lpstr>Outline</vt:lpstr>
      <vt:lpstr>Basic Concepts</vt:lpstr>
      <vt:lpstr>Basic Concepts: Computer networks</vt:lpstr>
      <vt:lpstr>Basic Concepts: Computer networks</vt:lpstr>
      <vt:lpstr>Basic Concepts: Computer networks</vt:lpstr>
      <vt:lpstr>Basic Concepts: Computer networks</vt:lpstr>
      <vt:lpstr>Basic Concepts: Computer networks</vt:lpstr>
      <vt:lpstr>Basic Concepts: Computer networks</vt:lpstr>
      <vt:lpstr>Basic Concepts: Computer networks</vt:lpstr>
      <vt:lpstr>Basic Concepts: Computer networks</vt:lpstr>
      <vt:lpstr>Basic Concepts: Computer networks</vt:lpstr>
      <vt:lpstr>Basic Concepts: Computer networks</vt:lpstr>
      <vt:lpstr>Basic Concepts: Computer networks</vt:lpstr>
      <vt:lpstr>Basic Concepts: Computer networks</vt:lpstr>
      <vt:lpstr>The OSI Model</vt:lpstr>
      <vt:lpstr>IP Packet (datagram)</vt:lpstr>
      <vt:lpstr>Basic Concepts: Computer networks</vt:lpstr>
      <vt:lpstr>Basic Concepts: Main Network Devices</vt:lpstr>
      <vt:lpstr>Basic Concepts: Main Network Devices</vt:lpstr>
      <vt:lpstr>Basic Concepts: Main Network Devices</vt:lpstr>
      <vt:lpstr>Basic Concepts: Specialist Devices</vt:lpstr>
      <vt:lpstr>Basic Concepts: Specialist Devices</vt:lpstr>
      <vt:lpstr>Traffic Management</vt:lpstr>
      <vt:lpstr>Traffic Management: Increase Traffic Control</vt:lpstr>
      <vt:lpstr>Traffic Management: Virtual LANs</vt:lpstr>
      <vt:lpstr>Traffic Management: Virtual LANs</vt:lpstr>
      <vt:lpstr>Traffic Management: Virtual LANs</vt:lpstr>
      <vt:lpstr>Traffic Management: Virtual LANs</vt:lpstr>
      <vt:lpstr>Traffic Management: Virtual LANs</vt:lpstr>
      <vt:lpstr>Traffic Management: Virtual LANs</vt:lpstr>
      <vt:lpstr>Summary</vt:lpstr>
    </vt:vector>
  </TitlesOfParts>
  <Company>Deakin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Rough</dc:creator>
  <cp:lastModifiedBy>M. ALAJEELY -</cp:lastModifiedBy>
  <cp:revision>324</cp:revision>
  <dcterms:created xsi:type="dcterms:W3CDTF">2015-02-02T02:30:31Z</dcterms:created>
  <dcterms:modified xsi:type="dcterms:W3CDTF">2018-06-29T03:03:25Z</dcterms:modified>
</cp:coreProperties>
</file>